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9" r:id="rId1"/>
    <p:sldMasterId id="2147483677" r:id="rId2"/>
  </p:sldMasterIdLst>
  <p:notesMasterIdLst>
    <p:notesMasterId r:id="rId13"/>
  </p:notesMasterIdLst>
  <p:handoutMasterIdLst>
    <p:handoutMasterId r:id="rId14"/>
  </p:handoutMasterIdLst>
  <p:sldIdLst>
    <p:sldId id="342" r:id="rId3"/>
    <p:sldId id="377" r:id="rId4"/>
    <p:sldId id="392" r:id="rId5"/>
    <p:sldId id="393" r:id="rId6"/>
    <p:sldId id="394" r:id="rId7"/>
    <p:sldId id="395" r:id="rId8"/>
    <p:sldId id="385" r:id="rId9"/>
    <p:sldId id="396" r:id="rId10"/>
    <p:sldId id="397" r:id="rId11"/>
    <p:sldId id="383" r:id="rId12"/>
  </p:sldIdLst>
  <p:sldSz cx="9144000" cy="6858000" type="screen4x3"/>
  <p:notesSz cx="7053263" cy="9309100"/>
  <p:embeddedFontLst>
    <p:embeddedFont>
      <p:font typeface="Arial Rounded MT Bold" panose="020F0704030504030204" pitchFamily="34" charset="7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mbria Math" panose="02040503050406030204" pitchFamily="18" charset="0"/>
      <p:regular r:id="rId21"/>
    </p:embeddedFont>
    <p:embeddedFont>
      <p:font typeface="Garamond" panose="02020404030301010803" pitchFamily="18" charset="0"/>
      <p:regular r:id="rId22"/>
      <p:bold r:id="rId23"/>
      <p:italic r:id="rId24"/>
      <p:boldItalic r:id="rId25"/>
    </p:embeddedFont>
  </p:embeddedFontLst>
  <p:custDataLst>
    <p:tags r:id="rId2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simiao.ben@outlook.com" initials="r" lastIdx="1" clrIdx="0">
    <p:extLst>
      <p:ext uri="{19B8F6BF-5375-455C-9EA6-DF929625EA0E}">
        <p15:presenceInfo xmlns:p15="http://schemas.microsoft.com/office/powerpoint/2012/main" userId="5ea6c0b37d5060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25" autoAdjust="0"/>
    <p:restoredTop sz="96973" autoAdjust="0"/>
  </p:normalViewPr>
  <p:slideViewPr>
    <p:cSldViewPr snapToGrid="0">
      <p:cViewPr>
        <p:scale>
          <a:sx n="108" d="100"/>
          <a:sy n="108" d="100"/>
        </p:scale>
        <p:origin x="1960" y="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217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95E01E72-7280-4972-892A-E59F558769B7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6AB08EDE-143D-4201-9DC8-7AA779FC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2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217" y="0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698500"/>
            <a:ext cx="46545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7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27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029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7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217" y="8842029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8498847-D1CD-4CBC-BBEE-510D102E9F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7504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98847-D1CD-4CBC-BBEE-510D102E9F23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34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BDDA82-E10D-4E89-AB6D-B26E2CC1C4A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0803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BD1F490-7DD5-45B7-910D-DF1A6CCBC7A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03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15C0B7B-D07D-42F9-8F41-6449A23787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7141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C01119A-F4C9-49AD-A1A8-0C37470F2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197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90"/>
            <a:ext cx="8229600" cy="2187575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9CA7399-0484-4F3D-AB42-1E3919F4D2C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465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BDDA82-E10D-4E89-AB6D-B26E2CC1C4A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469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3244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241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FF019C-C05A-4C7C-80E4-59375277A66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598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225D504-FE7A-4461-B4CA-45EB7AE337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1528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B1FEC7-C467-46D9-8F73-CA478A6B29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176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01682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D1B37-EC4E-44B5-BEB2-41F033C8827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7525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algn="l">
              <a:defRPr sz="3200">
                <a:latin typeface="Calibri" panose="020F0502020204030204" pitchFamily="34" charset="0"/>
              </a:defRPr>
            </a:lvl1pPr>
            <a:lvl2pPr algn="l">
              <a:defRPr sz="2800">
                <a:latin typeface="Calibri" panose="020F0502020204030204" pitchFamily="34" charset="0"/>
              </a:defRPr>
            </a:lvl2pPr>
            <a:lvl3pPr algn="l">
              <a:defRPr sz="2400">
                <a:latin typeface="Calibri" panose="020F0502020204030204" pitchFamily="34" charset="0"/>
              </a:defRPr>
            </a:lvl3pPr>
            <a:lvl4pPr algn="l">
              <a:defRPr sz="2000">
                <a:latin typeface="Calibri" panose="020F0502020204030204" pitchFamily="34" charset="0"/>
              </a:defRPr>
            </a:lvl4pPr>
            <a:lvl5pPr algn="l"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60118F-57DD-4DAD-86C3-CD183ADDBF8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5720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D1381AD-4F7B-4159-B3D1-9288107E882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8484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BD1F490-7DD5-45B7-910D-DF1A6CCBC7A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3166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15C0B7B-D07D-42F9-8F41-6449A23787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4440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C01119A-F4C9-49AD-A1A8-0C37470F2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1990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90"/>
            <a:ext cx="8229600" cy="2187575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9CA7399-0484-4F3D-AB42-1E3919F4D2C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984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7A1577D-074B-4874-9F08-3A8986F8AD3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42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FF019C-C05A-4C7C-80E4-59375277A66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800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 algn="l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 algn="l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225D504-FE7A-4461-B4CA-45EB7AE337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45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B1FEC7-C467-46D9-8F73-CA478A6B29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0744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D1B37-EC4E-44B5-BEB2-41F033C882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14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>
            <a:normAutofit/>
          </a:bodyPr>
          <a:lstStyle>
            <a:lvl1pPr algn="l">
              <a:defRPr sz="3200">
                <a:latin typeface="Calibri" panose="020F0502020204030204" pitchFamily="34" charset="0"/>
              </a:defRPr>
            </a:lvl1pPr>
            <a:lvl2pPr algn="l">
              <a:defRPr sz="2800">
                <a:latin typeface="Calibri" panose="020F0502020204030204" pitchFamily="34" charset="0"/>
              </a:defRPr>
            </a:lvl2pPr>
            <a:lvl3pPr algn="l">
              <a:defRPr sz="2400">
                <a:latin typeface="Calibri" panose="020F0502020204030204" pitchFamily="34" charset="0"/>
              </a:defRPr>
            </a:lvl3pPr>
            <a:lvl4pPr algn="l">
              <a:defRPr sz="2000">
                <a:latin typeface="Calibri" panose="020F0502020204030204" pitchFamily="34" charset="0"/>
              </a:defRPr>
            </a:lvl4pPr>
            <a:lvl5pPr algn="l"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60118F-57DD-4DAD-86C3-CD183ADDBF8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928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D1381AD-4F7B-4159-B3D1-9288107E882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72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6169" y="6065205"/>
            <a:ext cx="415926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fld id="{D03D4D3A-22B9-4FFF-89FD-07FDA4CC05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3" name="Picture 11" descr="duke_logo_home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4450"/>
            <a:ext cx="5867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2"/>
          <p:cNvSpPr>
            <a:spLocks noChangeArrowheads="1"/>
          </p:cNvSpPr>
          <p:nvPr/>
        </p:nvSpPr>
        <p:spPr bwMode="auto">
          <a:xfrm>
            <a:off x="2743200" y="6400800"/>
            <a:ext cx="6400800" cy="457200"/>
          </a:xfrm>
          <a:prstGeom prst="rect">
            <a:avLst/>
          </a:prstGeom>
          <a:gradFill rotWithShape="1">
            <a:gsLst>
              <a:gs pos="0">
                <a:srgbClr val="00356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5" name="Picture 13" descr="path157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6" y="6448425"/>
            <a:ext cx="349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2717" y="6079332"/>
            <a:ext cx="630767" cy="31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fld id="{D03D4D3A-22B9-4FFF-89FD-07FDA4CC05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3" name="Picture 11" descr="duke_logo_home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4450"/>
            <a:ext cx="5867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2"/>
          <p:cNvSpPr>
            <a:spLocks noChangeArrowheads="1"/>
          </p:cNvSpPr>
          <p:nvPr/>
        </p:nvSpPr>
        <p:spPr bwMode="auto">
          <a:xfrm>
            <a:off x="2743200" y="6400800"/>
            <a:ext cx="6400800" cy="457200"/>
          </a:xfrm>
          <a:prstGeom prst="rect">
            <a:avLst/>
          </a:prstGeom>
          <a:gradFill rotWithShape="1">
            <a:gsLst>
              <a:gs pos="0">
                <a:srgbClr val="00356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5" name="Picture 13" descr="path157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6" y="6448425"/>
            <a:ext cx="349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80867" y="6456894"/>
            <a:ext cx="972609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00356A"/>
                </a:solidFill>
                <a:latin typeface="Arial Rounded MT Bold" panose="020F0704030504030204" pitchFamily="34" charset="0"/>
              </a:rPr>
              <a:t>AMLL</a:t>
            </a:r>
          </a:p>
        </p:txBody>
      </p:sp>
    </p:spTree>
    <p:extLst>
      <p:ext uri="{BB962C8B-B14F-4D97-AF65-F5344CB8AC3E}">
        <p14:creationId xmlns:p14="http://schemas.microsoft.com/office/powerpoint/2010/main" val="407278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uke_logo_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670560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2133600"/>
            <a:ext cx="91440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4400" dirty="0">
                <a:solidFill>
                  <a:schemeClr val="tx2"/>
                </a:solidFill>
                <a:latin typeface="Calibri" panose="020F0502020204030204" pitchFamily="34" charset="0"/>
              </a:rPr>
              <a:t>Independent Study Update: MMTN Week 2</a:t>
            </a:r>
          </a:p>
          <a:p>
            <a:pPr algn="ctr" eaLnBrk="1" hangingPunct="1"/>
            <a:r>
              <a:rPr lang="en-US" altLang="zh-CN" sz="2500" dirty="0">
                <a:solidFill>
                  <a:schemeClr val="tx2"/>
                </a:solidFill>
                <a:latin typeface="Calibri" panose="020F0502020204030204" pitchFamily="34" charset="0"/>
              </a:rPr>
              <a:t>Karthik</a:t>
            </a:r>
            <a:br>
              <a:rPr lang="en-US" altLang="en-US" sz="1500" dirty="0">
                <a:solidFill>
                  <a:schemeClr val="tx2"/>
                </a:solidFill>
                <a:latin typeface="Calibri" panose="020F0502020204030204" pitchFamily="34" charset="0"/>
              </a:rPr>
            </a:b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</a:rPr>
              <a:t>2021.10.29</a:t>
            </a:r>
            <a:endParaRPr lang="en-US" altLang="en-US" sz="200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4101" name="Picture 5" descr="path15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27" y="6324600"/>
            <a:ext cx="320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19999" y="6324600"/>
            <a:ext cx="1050927" cy="349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3366"/>
                </a:solidFill>
                <a:latin typeface="Arial Rounded MT Bold" panose="020F0704030504030204" pitchFamily="34" charset="0"/>
              </a:rPr>
              <a:t>AMLL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(I/II)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000" dirty="0"/>
                  <a:t>Immediate next step – more trials</a:t>
                </a:r>
              </a:p>
              <a:p>
                <a:pPr lvl="1"/>
                <a:r>
                  <a:rPr lang="en-US" sz="2000" dirty="0"/>
                  <a:t>Definitely need more trials of existing </a:t>
                </a:r>
                <a:r>
                  <a:rPr lang="en-US" sz="2000" dirty="0" err="1"/>
                  <a:t>hypersweeps</a:t>
                </a:r>
                <a:endParaRPr lang="en-US" sz="2000" dirty="0"/>
              </a:p>
              <a:p>
                <a:pPr lvl="1"/>
                <a:r>
                  <a:rPr lang="en-US" sz="2000" dirty="0"/>
                  <a:t>Should I look at a wider set of hyperparameters?</a:t>
                </a:r>
              </a:p>
              <a:p>
                <a:r>
                  <a:rPr lang="en-US" sz="2000" dirty="0"/>
                  <a:t>Two concerns</a:t>
                </a:r>
              </a:p>
              <a:p>
                <a:pPr lvl="1"/>
                <a:r>
                  <a:rPr lang="en-US" sz="2000" dirty="0"/>
                  <a:t>Is this too similar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=0? Don’t think so, more trials will help</a:t>
                </a:r>
              </a:p>
              <a:p>
                <a:pPr lvl="1"/>
                <a:r>
                  <a:rPr lang="en-US" sz="2000" dirty="0"/>
                  <a:t>Model 1 inference error is fluctuating a lot</a:t>
                </a:r>
              </a:p>
              <a:p>
                <a:pPr lvl="2"/>
                <a:r>
                  <a:rPr lang="en-US" sz="2000" dirty="0"/>
                  <a:t>Think I introduced a bug during inference calculation</a:t>
                </a:r>
              </a:p>
              <a:p>
                <a:pPr lvl="2"/>
                <a:r>
                  <a:rPr lang="en-US" sz="2000" dirty="0"/>
                  <a:t>Mixture error is always better than each individual model</a:t>
                </a:r>
              </a:p>
              <a:p>
                <a:r>
                  <a:rPr lang="en-US" sz="2000" dirty="0"/>
                  <a:t>Other next steps we discussed last time:</a:t>
                </a:r>
              </a:p>
              <a:p>
                <a:pPr lvl="1"/>
                <a:r>
                  <a:rPr lang="en-US" sz="2000" dirty="0"/>
                  <a:t>Run on meta-materials dataset</a:t>
                </a:r>
              </a:p>
              <a:p>
                <a:pPr lvl="1"/>
                <a:r>
                  <a:rPr lang="en-US" sz="2000" dirty="0"/>
                  <a:t>Literature Review</a:t>
                </a:r>
              </a:p>
              <a:p>
                <a:pPr lvl="1"/>
                <a:r>
                  <a:rPr lang="en-US" sz="2000" dirty="0"/>
                  <a:t>Potential further exploration: self-loss to avoid self-crossing?</a:t>
                </a:r>
              </a:p>
              <a:p>
                <a:pPr lvl="2"/>
                <a:r>
                  <a:rPr lang="en-US" sz="2000" dirty="0"/>
                  <a:t>Scatter plot shows this isn’t an issue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840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2325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explore learned geometries</a:t>
            </a:r>
          </a:p>
          <a:p>
            <a:r>
              <a:rPr lang="en-US" dirty="0"/>
              <a:t>Sweep over different lambda, sigma values</a:t>
            </a:r>
          </a:p>
          <a:p>
            <a:pPr lvl="1"/>
            <a:r>
              <a:rPr lang="en-US" dirty="0"/>
              <a:t>Including lambda =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6957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Geometry Exploration (I/III)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Same graph as before, with scatter plot</a:t>
            </a:r>
          </a:p>
          <a:p>
            <a:r>
              <a:rPr lang="en-US" sz="2800" dirty="0"/>
              <a:t>Don’t see the models curving in on themselves anymore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091CF8-9DF1-9D40-853E-079FDD2A4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348708"/>
            <a:ext cx="4038600" cy="302895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181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Geometry Exploration (II/III)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Color represents spectra predictions</a:t>
            </a:r>
          </a:p>
          <a:p>
            <a:r>
              <a:rPr lang="en-US" sz="2800" dirty="0"/>
              <a:t>Doesn’t seem like there is any direct overlap between models on y-values, but some do get close to each other</a:t>
            </a:r>
          </a:p>
          <a:p>
            <a:r>
              <a:rPr lang="en-US" sz="2800" dirty="0"/>
              <a:t>Seems like each model moves through x- and y-space continuously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091CF8-9DF1-9D40-853E-079FDD2A4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200" y="2348708"/>
            <a:ext cx="4038600" cy="302895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684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Geometry Exploration (III/III)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199" y="1600202"/>
            <a:ext cx="8356821" cy="4525963"/>
          </a:xfrm>
        </p:spPr>
        <p:txBody>
          <a:bodyPr>
            <a:normAutofit/>
          </a:bodyPr>
          <a:lstStyle/>
          <a:p>
            <a:r>
              <a:rPr lang="en-US" sz="2800" dirty="0"/>
              <a:t>Color represents MSE for each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091CF8-9DF1-9D40-853E-079FDD2A4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640" y="2915826"/>
            <a:ext cx="4023360" cy="301752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1588C-641A-EC4D-B84C-7937F408E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0661" y="2915826"/>
            <a:ext cx="4023360" cy="3017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0405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sweep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=0.02, 0.04, 0.06, 0.08, 0.1, 0.12, 0.14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= 0.01, 0.04, 0.09, 0.16, 0.25, 0.36, 0.49, 0.64, 0.81, 1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=0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7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7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700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  <m:t>2 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700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7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17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17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sz="17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17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17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𝑔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p>
                                                      <m:r>
                                                        <a:rPr lang="en-US" sz="17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  <m:d>
                                                    <m:dPr>
                                                      <m:ctrlPr>
                                                        <a:rPr lang="en-US" sz="17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7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sz="1700" i="1">
                                                      <a:latin typeface="Cambria Math" panose="02040503050406030204" pitchFamily="18" charset="0"/>
                                                    </a:rPr>
                                                    <m:t> −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17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17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17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𝑔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p>
                                                      <m:r>
                                                        <a:rPr lang="en-US" sz="17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sz="1700" i="1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17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en-US" sz="1700" i="1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7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9281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CAF369-B959-6E47-A070-CCC1EF557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359" y="3339975"/>
            <a:ext cx="4038600" cy="302895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C2719C-7F47-B341-B4BE-9479F89F3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1031" y="3339975"/>
            <a:ext cx="4038600" cy="3028950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</p:spPr>
            <p:txBody>
              <a:bodyPr wrap="square" anchor="ctr">
                <a:norm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700" dirty="0"/>
                  <a:t> = 0 Results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600202"/>
                <a:ext cx="8408504" cy="4525963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000" dirty="0"/>
                  <a:t>Ran three times, mean inference error of </a:t>
                </a:r>
                <a:r>
                  <a:rPr lang="en-US" sz="2000" b="1" dirty="0"/>
                  <a:t>0.0091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/>
                  <a:t>Roughly the 30</a:t>
                </a:r>
                <a:r>
                  <a:rPr lang="en-US" sz="2000" baseline="30000" dirty="0"/>
                  <a:t>th</a:t>
                </a:r>
                <a:r>
                  <a:rPr lang="en-US" sz="2000" dirty="0"/>
                  <a:t> best out of 70 sets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values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600" dirty="0"/>
                  <a:t>Only ran the full </a:t>
                </a:r>
                <a:r>
                  <a:rPr lang="en-US" sz="1600" dirty="0" err="1"/>
                  <a:t>hypersweep</a:t>
                </a:r>
                <a:r>
                  <a:rPr lang="en-US" sz="1600" dirty="0"/>
                  <a:t> once, so some variance is expected here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600" dirty="0"/>
                  <a:t>Plan on running more trials of same experiment today or tomorrow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/>
                  <a:t>Geometry graphs show more overlap than models with repulsion term – seems like part, but not all, of the learned manifold is the same?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600202"/>
                <a:ext cx="8408504" cy="4525963"/>
              </a:xfrm>
              <a:blipFill>
                <a:blip r:embed="rId5"/>
                <a:stretch>
                  <a:fillRect l="-755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838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CAF369-B959-6E47-A070-CCC1EF557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359" y="3339975"/>
            <a:ext cx="4038600" cy="302895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C2719C-7F47-B341-B4BE-9479F89F3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1031" y="3339975"/>
            <a:ext cx="4038600" cy="30289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 err="1"/>
              <a:t>Hypersweep</a:t>
            </a:r>
            <a:r>
              <a:rPr lang="en-US" sz="3700" dirty="0"/>
              <a:t>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600202"/>
                <a:ext cx="8408504" cy="4525963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000" dirty="0"/>
                  <a:t>Best models reached &lt; 0.003 inference error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/>
                  <a:t>From the one trial I ran,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=0.02,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=0.04 was the best performing model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600" dirty="0"/>
                  <a:t>Performed three trials of this for a mean inference error of 0.0042 (best was 0.0021)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600" dirty="0"/>
                  <a:t>As previously mentioned, clear need to do more trials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/>
                  <a:t>Struggling to identify a pattern with the hyperparameters here; more trials will help filter out any noise but any suggestions here would be appreciated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600202"/>
                <a:ext cx="8408504" cy="4525963"/>
              </a:xfrm>
              <a:blipFill>
                <a:blip r:embed="rId4"/>
                <a:stretch>
                  <a:fillRect l="-755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4240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CAF369-B959-6E47-A070-CCC1EF557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101" y="1825500"/>
            <a:ext cx="4511040" cy="338328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C2719C-7F47-B341-B4BE-9479F89F3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4773" y="1825500"/>
            <a:ext cx="4511040" cy="3383280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</p:spPr>
            <p:txBody>
              <a:bodyPr wrap="square" anchor="ctr">
                <a:norm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700" dirty="0"/>
                  <a:t> = 0.02,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700" dirty="0"/>
                  <a:t>=0.04 Results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22323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IZE" val="10"/>
  <p:tag name="PREAMBLE" val="\documentclass{article}&#10;\pagestyle{empty}&#10;\usepackage{xspace,amssymb,amsfonts,amsmath}&#10;\usepackage{color}&#10;\usepackage{TeX4PPT}&#10;"/>
  <p:tag name="MAGPC" val="200"/>
</p:tagLst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mlTheme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mlTheme" id="{2B9FF327-0DD6-478F-AD03-FE586A04FDAD}" vid="{EBE69E77-A1A6-4C35-8E33-6B2159BA1FC8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4082</TotalTime>
  <Words>432</Words>
  <Application>Microsoft Macintosh PowerPoint</Application>
  <PresentationFormat>On-screen Show (4:3)</PresentationFormat>
  <Paragraphs>58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Cambria Math</vt:lpstr>
      <vt:lpstr>Arial</vt:lpstr>
      <vt:lpstr>Garamond</vt:lpstr>
      <vt:lpstr>Arial Rounded MT Bold</vt:lpstr>
      <vt:lpstr>blank</vt:lpstr>
      <vt:lpstr>amlTheme</vt:lpstr>
      <vt:lpstr>PowerPoint Presentation</vt:lpstr>
      <vt:lpstr>Overview</vt:lpstr>
      <vt:lpstr>Geometry Exploration (I/III)</vt:lpstr>
      <vt:lpstr>Geometry Exploration (II/III)</vt:lpstr>
      <vt:lpstr>Geometry Exploration (III/III)</vt:lpstr>
      <vt:lpstr>Hyperparameter sweep</vt:lpstr>
      <vt:lpstr>λ = 0 Results</vt:lpstr>
      <vt:lpstr>Hypersweep Results</vt:lpstr>
      <vt:lpstr>λ = 0.02, σ^2=0.04 Results</vt:lpstr>
      <vt:lpstr>Next steps (I/II)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Ren</dc:creator>
  <cp:lastModifiedBy>Karthik Ramachandran</cp:lastModifiedBy>
  <cp:revision>601</cp:revision>
  <dcterms:created xsi:type="dcterms:W3CDTF">2020-11-18T18:42:06Z</dcterms:created>
  <dcterms:modified xsi:type="dcterms:W3CDTF">2021-10-29T01:13:04Z</dcterms:modified>
</cp:coreProperties>
</file>